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42" r:id="rId2"/>
    <p:sldId id="517" r:id="rId3"/>
    <p:sldId id="469" r:id="rId4"/>
    <p:sldId id="465" r:id="rId5"/>
    <p:sldId id="486" r:id="rId6"/>
    <p:sldId id="510" r:id="rId7"/>
    <p:sldId id="509" r:id="rId8"/>
    <p:sldId id="511" r:id="rId9"/>
    <p:sldId id="503" r:id="rId10"/>
    <p:sldId id="500" r:id="rId11"/>
    <p:sldId id="505" r:id="rId12"/>
    <p:sldId id="507" r:id="rId13"/>
    <p:sldId id="508" r:id="rId14"/>
    <p:sldId id="504" r:id="rId15"/>
    <p:sldId id="502" r:id="rId16"/>
    <p:sldId id="506" r:id="rId17"/>
    <p:sldId id="514" r:id="rId18"/>
    <p:sldId id="512" r:id="rId19"/>
    <p:sldId id="513" r:id="rId20"/>
    <p:sldId id="260" r:id="rId21"/>
    <p:sldId id="280" r:id="rId22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517"/>
            <p14:sldId id="469"/>
            <p14:sldId id="465"/>
            <p14:sldId id="486"/>
            <p14:sldId id="510"/>
            <p14:sldId id="509"/>
            <p14:sldId id="511"/>
            <p14:sldId id="503"/>
            <p14:sldId id="500"/>
            <p14:sldId id="505"/>
            <p14:sldId id="507"/>
            <p14:sldId id="508"/>
            <p14:sldId id="504"/>
            <p14:sldId id="502"/>
            <p14:sldId id="506"/>
            <p14:sldId id="514"/>
            <p14:sldId id="512"/>
            <p14:sldId id="513"/>
            <p14:sldId id="260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  <p:cmAuthor id="1" name="LeeHeejun" initials="L" lastIdx="1" clrIdx="1">
    <p:extLst>
      <p:ext uri="{19B8F6BF-5375-455C-9EA6-DF929625EA0E}">
        <p15:presenceInfo xmlns:p15="http://schemas.microsoft.com/office/powerpoint/2012/main" userId="S::heejun@pusan.ac.kr::f4146b6c-b8a2-4ff9-88b8-ec5eab333d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E798BD-F70B-4E54-986F-92A5AD6EAF76}" v="20" dt="2020-10-16T14:07:2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9" autoAdjust="0"/>
    <p:restoredTop sz="96727" autoAdjust="0"/>
  </p:normalViewPr>
  <p:slideViewPr>
    <p:cSldViewPr>
      <p:cViewPr varScale="1">
        <p:scale>
          <a:sx n="123" d="100"/>
          <a:sy n="123" d="100"/>
        </p:scale>
        <p:origin x="41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3CE798BD-F70B-4E54-986F-92A5AD6EAF76}"/>
    <pc:docChg chg="modSld">
      <pc:chgData name="LeeHeejun" userId="f4146b6c-b8a2-4ff9-88b8-ec5eab333dbc" providerId="ADAL" clId="{3CE798BD-F70B-4E54-986F-92A5AD6EAF76}" dt="2020-10-16T14:07:41.463" v="182" actId="20577"/>
      <pc:docMkLst>
        <pc:docMk/>
      </pc:docMkLst>
      <pc:sldChg chg="addSp delSp modSp mod">
        <pc:chgData name="LeeHeejun" userId="f4146b6c-b8a2-4ff9-88b8-ec5eab333dbc" providerId="ADAL" clId="{3CE798BD-F70B-4E54-986F-92A5AD6EAF76}" dt="2020-10-16T14:07:41.463" v="182" actId="20577"/>
        <pc:sldMkLst>
          <pc:docMk/>
          <pc:sldMk cId="3922351594" sldId="442"/>
        </pc:sldMkLst>
        <pc:spChg chg="add del">
          <ac:chgData name="LeeHeejun" userId="f4146b6c-b8a2-4ff9-88b8-ec5eab333dbc" providerId="ADAL" clId="{3CE798BD-F70B-4E54-986F-92A5AD6EAF76}" dt="2020-10-16T14:07:26.947" v="171"/>
          <ac:spMkLst>
            <pc:docMk/>
            <pc:sldMk cId="3922351594" sldId="442"/>
            <ac:spMk id="3" creationId="{58F7E618-090A-4C14-98B4-B0BD30ED8E0C}"/>
          </ac:spMkLst>
        </pc:spChg>
        <pc:spChg chg="mod">
          <ac:chgData name="LeeHeejun" userId="f4146b6c-b8a2-4ff9-88b8-ec5eab333dbc" providerId="ADAL" clId="{3CE798BD-F70B-4E54-986F-92A5AD6EAF76}" dt="2020-10-16T14:07:41.463" v="182" actId="20577"/>
          <ac:spMkLst>
            <pc:docMk/>
            <pc:sldMk cId="3922351594" sldId="442"/>
            <ac:spMk id="5" creationId="{4F62C7B3-E7F0-4E76-B20F-F535DF8D63D9}"/>
          </ac:spMkLst>
        </pc:spChg>
        <pc:spChg chg="add del">
          <ac:chgData name="LeeHeejun" userId="f4146b6c-b8a2-4ff9-88b8-ec5eab333dbc" providerId="ADAL" clId="{3CE798BD-F70B-4E54-986F-92A5AD6EAF76}" dt="2020-10-16T14:07:29.924" v="173"/>
          <ac:spMkLst>
            <pc:docMk/>
            <pc:sldMk cId="3922351594" sldId="442"/>
            <ac:spMk id="6" creationId="{F5552513-E19B-455C-999E-656F03C7CF06}"/>
          </ac:spMkLst>
        </pc:spChg>
      </pc:sldChg>
      <pc:sldChg chg="modSp mod">
        <pc:chgData name="LeeHeejun" userId="f4146b6c-b8a2-4ff9-88b8-ec5eab333dbc" providerId="ADAL" clId="{3CE798BD-F70B-4E54-986F-92A5AD6EAF76}" dt="2020-10-16T14:03:13.438" v="154" actId="403"/>
        <pc:sldMkLst>
          <pc:docMk/>
          <pc:sldMk cId="1650310588" sldId="485"/>
        </pc:sldMkLst>
        <pc:spChg chg="mod">
          <ac:chgData name="LeeHeejun" userId="f4146b6c-b8a2-4ff9-88b8-ec5eab333dbc" providerId="ADAL" clId="{3CE798BD-F70B-4E54-986F-92A5AD6EAF76}" dt="2020-10-16T14:03:13.438" v="154" actId="403"/>
          <ac:spMkLst>
            <pc:docMk/>
            <pc:sldMk cId="1650310588" sldId="485"/>
            <ac:spMk id="6" creationId="{00000000-0000-0000-0000-000000000000}"/>
          </ac:spMkLst>
        </pc:spChg>
        <pc:picChg chg="mod">
          <ac:chgData name="LeeHeejun" userId="f4146b6c-b8a2-4ff9-88b8-ec5eab333dbc" providerId="ADAL" clId="{3CE798BD-F70B-4E54-986F-92A5AD6EAF76}" dt="2020-10-16T14:03:09.676" v="149" actId="1076"/>
          <ac:picMkLst>
            <pc:docMk/>
            <pc:sldMk cId="1650310588" sldId="485"/>
            <ac:picMk id="5" creationId="{00000000-0000-0000-0000-000000000000}"/>
          </ac:picMkLst>
        </pc:picChg>
      </pc:sld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2023-11-07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November 7, 2023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November 7,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November 7,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November 7, 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November 7, 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November 7, 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November 7,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November 7,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November 7,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ko-KR" altLang="en-US" sz="2000" b="1" dirty="0"/>
              <a:t>화요일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2116440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조용훈</a:t>
            </a:r>
            <a:endParaRPr lang="en-US" altLang="ko-KR" dirty="0"/>
          </a:p>
          <a:p>
            <a:pPr algn="r"/>
            <a:r>
              <a:rPr lang="en-US" altLang="ko-KR" dirty="0"/>
              <a:t>kchoyh95@pusan.ac.kr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2735796" y="2564904"/>
            <a:ext cx="6221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10</a:t>
            </a:r>
            <a:r>
              <a:rPr lang="ko-KR" altLang="en-US" sz="2000" b="1" dirty="0"/>
              <a:t>주차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LCD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ADC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2C7B3-E7F0-4E76-B20F-F535DF8D63D9}"/>
              </a:ext>
            </a:extLst>
          </p:cNvPr>
          <p:cNvSpPr txBox="1"/>
          <p:nvPr/>
        </p:nvSpPr>
        <p:spPr>
          <a:xfrm>
            <a:off x="271622" y="2593487"/>
            <a:ext cx="197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</a:rPr>
              <a:t>Nov 7, 2021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1A4935-C565-F04A-AA51-F65D373B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08" y="1231711"/>
            <a:ext cx="5652966" cy="219728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r>
              <a:rPr lang="en-US" altLang="ko-KR" dirty="0"/>
              <a:t>- Write / Read Cycle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134077" y="2127770"/>
                <a:ext cx="8424862" cy="46085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en-US" altLang="ko-KR" dirty="0"/>
                  <a:t>: Chip Select (Chip Enable)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 High 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Falling Edge </a:t>
                </a:r>
                <a:r>
                  <a:rPr lang="ko-KR" altLang="en-US" dirty="0"/>
                  <a:t>일 때</a:t>
                </a:r>
                <a:r>
                  <a:rPr lang="en-US" altLang="ko-KR" dirty="0"/>
                  <a:t> LCD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Chip</a:t>
                </a:r>
                <a:r>
                  <a:rPr lang="ko-KR" altLang="en-US" dirty="0"/>
                  <a:t> 을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en-US" altLang="ko-KR" dirty="0"/>
                  <a:t>: Data / Command (</a:t>
                </a:r>
                <a:r>
                  <a:rPr lang="ko-KR" altLang="en-US" dirty="0" err="1"/>
                  <a:t>핀맵에서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LCD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Data </a:t>
                </a:r>
                <a:r>
                  <a:rPr lang="ko-KR" altLang="en-US" dirty="0"/>
                  <a:t>와 명령어 레지스터를 함께 사용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High </a:t>
                </a:r>
                <a:r>
                  <a:rPr lang="ko-KR" altLang="en-US" dirty="0"/>
                  <a:t>로 두고</a:t>
                </a:r>
                <a:r>
                  <a:rPr lang="en-US" altLang="ko-KR" dirty="0"/>
                  <a:t> Data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전송</a:t>
                </a:r>
                <a:r>
                  <a:rPr lang="en-US" altLang="ko-KR" dirty="0"/>
                  <a:t>, Low</a:t>
                </a:r>
                <a:r>
                  <a:rPr lang="ko-KR" altLang="en-US" dirty="0"/>
                  <a:t> 로 두고 </a:t>
                </a:r>
                <a:r>
                  <a:rPr lang="en-US" altLang="ko-KR" dirty="0"/>
                  <a:t>Command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전송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𝑹𝑫</m:t>
                        </m:r>
                      </m:e>
                    </m:acc>
                  </m:oMath>
                </a14:m>
                <a:r>
                  <a:rPr lang="en-US" altLang="ko-KR" dirty="0"/>
                  <a:t> : Write / Read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High 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Falling Edge</a:t>
                </a:r>
                <a:r>
                  <a:rPr lang="ko-KR" altLang="en-US" dirty="0"/>
                  <a:t> 일 때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Data</a:t>
                </a:r>
                <a:r>
                  <a:rPr lang="ko-KR" altLang="en-US" dirty="0" err="1"/>
                  <a:t>를</a:t>
                </a:r>
                <a:r>
                  <a:rPr lang="en-US" altLang="ko-KR" dirty="0"/>
                  <a:t> display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Write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Read</a:t>
                </a:r>
                <a:r>
                  <a:rPr lang="ko-KR" altLang="en-US" dirty="0"/>
                  <a:t> 한다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134077" y="2127770"/>
                <a:ext cx="8424862" cy="4608513"/>
              </a:xfrm>
              <a:blipFill>
                <a:blip r:embed="rId3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1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r>
              <a:rPr lang="en-US" altLang="ko-KR" dirty="0"/>
              <a:t>- Write / Read Cycle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16831"/>
            <a:ext cx="8424862" cy="460851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해당 </a:t>
            </a:r>
            <a:r>
              <a:rPr lang="en-US" altLang="ko-KR" dirty="0"/>
              <a:t>Symbol</a:t>
            </a:r>
            <a:r>
              <a:rPr lang="ko-KR" altLang="en-US" dirty="0"/>
              <a:t>의</a:t>
            </a:r>
            <a:r>
              <a:rPr lang="en-US" altLang="ko-KR" dirty="0"/>
              <a:t> Min Time </a:t>
            </a:r>
            <a:r>
              <a:rPr lang="ko-KR" altLang="en-US" dirty="0"/>
              <a:t>내에</a:t>
            </a:r>
            <a:r>
              <a:rPr lang="en-US" altLang="ko-KR" dirty="0"/>
              <a:t> Falling / Rising </a:t>
            </a:r>
            <a:r>
              <a:rPr lang="ko-KR" altLang="en-US" dirty="0"/>
              <a:t>을 해야한다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E2CF4-C8B0-0348-9019-C4884F28F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734330"/>
            <a:ext cx="7234684" cy="2596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19867-2B4F-AE4E-8D25-D8EE5C69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49" y="836712"/>
            <a:ext cx="6306193" cy="24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2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r>
              <a:rPr lang="en-US" altLang="ko-KR" dirty="0"/>
              <a:t>- Write Cycle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6085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i="1" dirty="0"/>
                  <a:t>COMMAND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두고</a:t>
                </a:r>
                <a:r>
                  <a:rPr lang="en-US" altLang="ko-KR" dirty="0"/>
                  <a:t> Command</a:t>
                </a:r>
                <a:r>
                  <a:rPr lang="ko-KR" altLang="en-US" dirty="0"/>
                  <a:t>를 전송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</a:t>
                </a:r>
                <a:r>
                  <a:rPr lang="ko-KR" altLang="en-US" dirty="0"/>
                  <a:t>로 다시 돌려놓기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i="1" dirty="0">
                    <a:latin typeface="Cambria Math" panose="02040503050406030204" pitchFamily="18" charset="0"/>
                  </a:rPr>
                  <a:t>DATA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두고 </a:t>
                </a:r>
                <a:r>
                  <a:rPr lang="en-US" altLang="ko-KR" dirty="0"/>
                  <a:t>Data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Display</a:t>
                </a:r>
                <a:r>
                  <a:rPr lang="ko-KR" altLang="en-US" dirty="0"/>
                  <a:t>에 전송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𝑾𝑹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High</a:t>
                </a:r>
                <a:r>
                  <a:rPr lang="ko-KR" altLang="en-US" dirty="0"/>
                  <a:t>로 다시 돌려놓기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95288" y="1916831"/>
                <a:ext cx="8424862" cy="4608513"/>
              </a:xfrm>
              <a:blipFill>
                <a:blip r:embed="rId2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19867-2B4F-AE4E-8D25-D8EE5C697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07" y="836712"/>
            <a:ext cx="6306193" cy="24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</a:p>
          <a:p>
            <a:r>
              <a:rPr lang="en-US" altLang="ko-KR" dirty="0"/>
              <a:t>- Read Cycle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415134" y="2348880"/>
                <a:ext cx="8424862" cy="460851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high,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𝑪𝑺</m:t>
                        </m:r>
                      </m:e>
                    </m:acc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Low,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𝑹𝑫</m:t>
                        </m:r>
                      </m:e>
                    </m:acc>
                  </m:oMath>
                </a14:m>
                <a:r>
                  <a:rPr lang="ko-KR" altLang="en-US" dirty="0"/>
                  <a:t> 신호가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 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때</a:t>
                </a:r>
                <a:r>
                  <a:rPr lang="en-US" altLang="ko-KR" dirty="0"/>
                  <a:t> D0~D17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Display</a:t>
                </a:r>
                <a:r>
                  <a:rPr lang="ko-KR" altLang="en-US" dirty="0" err="1"/>
                  <a:t>를</a:t>
                </a:r>
                <a:r>
                  <a:rPr lang="ko-KR" altLang="en-US" dirty="0"/>
                  <a:t> 읽는다</a:t>
                </a: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415134" y="2348880"/>
                <a:ext cx="8424862" cy="4608513"/>
              </a:xfrm>
              <a:blipFill>
                <a:blip r:embed="rId2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D91D4-5D74-D146-9639-766569B2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852172"/>
            <a:ext cx="6300192" cy="25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6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ADC(Analog to Digital Converter)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59569" y="2141674"/>
            <a:ext cx="8424862" cy="42490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아날로그 신호를 디지털로 변환하는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아날로그 신호가 들어오면 이를 표본화</a:t>
            </a:r>
            <a:r>
              <a:rPr lang="en-US" altLang="ko-KR" dirty="0"/>
              <a:t>,</a:t>
            </a:r>
            <a:r>
              <a:rPr lang="ko-KR" altLang="en-US" dirty="0"/>
              <a:t> 양자화를 거쳐 부호화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표본화</a:t>
            </a:r>
            <a:r>
              <a:rPr lang="en-US" altLang="ko-KR" dirty="0"/>
              <a:t>:</a:t>
            </a:r>
            <a:r>
              <a:rPr lang="ko-KR" altLang="en-US" dirty="0"/>
              <a:t> 일정한 간격으로 아날로그 신호의 값을 추출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양자화</a:t>
            </a:r>
            <a:r>
              <a:rPr lang="en-US" altLang="ko-KR" dirty="0"/>
              <a:t>:</a:t>
            </a:r>
            <a:r>
              <a:rPr lang="ko-KR" altLang="en-US" dirty="0"/>
              <a:t> 추출한 표본 샘플 신호의 레벨을 단계를 나누어 나타내는 과정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부호화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양자화로</a:t>
            </a:r>
            <a:r>
              <a:rPr lang="ko-KR" altLang="en-US" dirty="0"/>
              <a:t> 나눈 레벨에 속한 값을 이진수로 변환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AEE33-5057-2E4A-8F7C-46833F7C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719" y="1016366"/>
            <a:ext cx="4490196" cy="25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7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조도센서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E8E38BB5-25C4-6F46-BF9F-BD265E3E5D21}"/>
              </a:ext>
            </a:extLst>
          </p:cNvPr>
          <p:cNvSpPr txBox="1">
            <a:spLocks/>
          </p:cNvSpPr>
          <p:nvPr/>
        </p:nvSpPr>
        <p:spPr>
          <a:xfrm>
            <a:off x="395288" y="1916831"/>
            <a:ext cx="8424862" cy="424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주변의 밝기를 측정하는 센서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빛의 양이 많아질수록 전도율이 높아져 저항이 낮아짐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0C7DC9-A715-9341-876B-5262AFA4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591" y="4045153"/>
            <a:ext cx="2304256" cy="15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조도센서</a:t>
            </a:r>
            <a:r>
              <a:rPr lang="ko-KR" altLang="en-US" dirty="0"/>
              <a:t> 회로구성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E8E38BB5-25C4-6F46-BF9F-BD265E3E5D21}"/>
              </a:ext>
            </a:extLst>
          </p:cNvPr>
          <p:cNvSpPr txBox="1">
            <a:spLocks/>
          </p:cNvSpPr>
          <p:nvPr/>
        </p:nvSpPr>
        <p:spPr>
          <a:xfrm>
            <a:off x="395288" y="1916831"/>
            <a:ext cx="8424862" cy="424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/>
              <a:t>조도 센서를 </a:t>
            </a:r>
            <a:r>
              <a:rPr lang="ko-KR" altLang="en-US" dirty="0"/>
              <a:t>저항을 사용하여 연결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전압 분배가 일어나 조도 센서에 걸리는 전압을</a:t>
            </a:r>
            <a:br>
              <a:rPr lang="en-US" altLang="ko-KR" dirty="0"/>
            </a:br>
            <a:r>
              <a:rPr lang="ko-KR" altLang="en-US" dirty="0"/>
              <a:t>신호로 전달받아 측정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D8EA9-C425-6E45-9E02-F8AE16C5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8" y="3161539"/>
            <a:ext cx="7092280" cy="3145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AFBFF-D500-1248-B5BF-A71902B8E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10" y="1012458"/>
            <a:ext cx="2162745" cy="2575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525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C00C00F-75FD-4346-9D67-870E99304E7F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640960" cy="5256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LCD </a:t>
            </a:r>
            <a:r>
              <a:rPr lang="ko-KR" altLang="en-US" sz="1800" b="1" dirty="0"/>
              <a:t>라이브러리</a:t>
            </a:r>
            <a:endParaRPr lang="en-US" altLang="ko-KR" sz="1800" b="1" dirty="0"/>
          </a:p>
          <a:p>
            <a:r>
              <a:rPr lang="en-US" altLang="ko-KR" sz="1800" dirty="0"/>
              <a:t>LCD </a:t>
            </a:r>
            <a:r>
              <a:rPr lang="ko-KR" altLang="en-US" sz="1800" dirty="0"/>
              <a:t>라이브러리 등록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en-US" altLang="ko-KR" sz="1600" dirty="0" err="1"/>
              <a:t>font.h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lcd.c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lcd.h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touch.c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touch.h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Libraries </a:t>
            </a:r>
            <a:r>
              <a:rPr lang="ko-KR" altLang="en-US" sz="1600" dirty="0"/>
              <a:t>폴더 밑에 </a:t>
            </a:r>
            <a:r>
              <a:rPr lang="en-US" altLang="ko-KR" sz="1600" dirty="0"/>
              <a:t>LCD </a:t>
            </a:r>
            <a:r>
              <a:rPr lang="ko-KR" altLang="en-US" sz="1600" dirty="0"/>
              <a:t>폴더 생성 후 위 </a:t>
            </a:r>
            <a:r>
              <a:rPr lang="en-US" altLang="ko-KR" sz="1600" dirty="0"/>
              <a:t>5</a:t>
            </a:r>
            <a:r>
              <a:rPr lang="ko-KR" altLang="en-US" sz="1600" dirty="0"/>
              <a:t>개 라이브러리 파일 추가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프로젝트 옵션 </a:t>
            </a:r>
            <a:r>
              <a:rPr lang="en-US" altLang="ko-KR" sz="1600" dirty="0"/>
              <a:t>– C/C++ Compiler – Preprocessor </a:t>
            </a:r>
          </a:p>
          <a:p>
            <a:pPr lvl="2">
              <a:lnSpc>
                <a:spcPct val="150000"/>
              </a:lnSpc>
            </a:pPr>
            <a:r>
              <a:rPr lang="ko-KR" altLang="en-US" sz="1100" dirty="0"/>
              <a:t>생성한 </a:t>
            </a:r>
            <a:r>
              <a:rPr lang="en-US" altLang="ko-KR" sz="1100" dirty="0"/>
              <a:t>LCD </a:t>
            </a:r>
            <a:r>
              <a:rPr lang="ko-KR" altLang="en-US" sz="1100" dirty="0"/>
              <a:t>라이브러리 폴더 경로 추가</a:t>
            </a:r>
            <a:endParaRPr lang="en-US" altLang="ko-KR" sz="11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E63437-72BD-425A-A551-D1B11D4E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33" y="3238354"/>
            <a:ext cx="3465773" cy="306842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A3045F-B7C2-4E8E-A27F-5450A4A7C878}"/>
              </a:ext>
            </a:extLst>
          </p:cNvPr>
          <p:cNvCxnSpPr>
            <a:cxnSpLocks/>
          </p:cNvCxnSpPr>
          <p:nvPr/>
        </p:nvCxnSpPr>
        <p:spPr>
          <a:xfrm>
            <a:off x="3883025" y="4941168"/>
            <a:ext cx="8329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02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C00C00F-75FD-4346-9D67-870E99304E7F}"/>
              </a:ext>
            </a:extLst>
          </p:cNvPr>
          <p:cNvSpPr txBox="1">
            <a:spLocks/>
          </p:cNvSpPr>
          <p:nvPr/>
        </p:nvSpPr>
        <p:spPr>
          <a:xfrm>
            <a:off x="251520" y="1196752"/>
            <a:ext cx="8640960" cy="49685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/>
              <a:t>LCD </a:t>
            </a:r>
            <a:r>
              <a:rPr lang="ko-KR" altLang="en-US" sz="1800" b="1" dirty="0"/>
              <a:t>라이브러리 코드 완성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r>
              <a:rPr lang="en-US" altLang="ko-KR" sz="1800" dirty="0"/>
              <a:t>LCD </a:t>
            </a:r>
            <a:r>
              <a:rPr lang="ko-KR" altLang="en-US" sz="1800" dirty="0"/>
              <a:t>라이브러리의 </a:t>
            </a:r>
            <a:r>
              <a:rPr lang="en-US" altLang="ko-KR" sz="1800" dirty="0"/>
              <a:t>Write </a:t>
            </a:r>
            <a:r>
              <a:rPr lang="ko-KR" altLang="en-US" sz="1800" dirty="0"/>
              <a:t>관련 코드</a:t>
            </a:r>
            <a:endParaRPr lang="en-US" altLang="ko-KR" sz="1800" dirty="0"/>
          </a:p>
          <a:p>
            <a:pPr lvl="1"/>
            <a:r>
              <a:rPr lang="ko-KR" altLang="en-US" sz="1600" dirty="0"/>
              <a:t>데이터시트의 </a:t>
            </a:r>
            <a:r>
              <a:rPr lang="en-US" altLang="ko-KR" sz="1600" dirty="0"/>
              <a:t>Timing Diagram </a:t>
            </a:r>
            <a:r>
              <a:rPr lang="ko-KR" altLang="en-US" sz="1600" dirty="0"/>
              <a:t>참고하여 라이브러리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lcd.c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TODO </a:t>
            </a:r>
            <a:r>
              <a:rPr lang="ko-KR" altLang="en-US" sz="1600" dirty="0"/>
              <a:t>부분 완성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2268BF-92EF-45C4-B488-8401DE27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068960"/>
            <a:ext cx="3143689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01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A4282-46BA-4D42-A4E8-E79C2EBA96CD}"/>
              </a:ext>
            </a:extLst>
          </p:cNvPr>
          <p:cNvSpPr/>
          <p:nvPr/>
        </p:nvSpPr>
        <p:spPr>
          <a:xfrm>
            <a:off x="8532440" y="1702215"/>
            <a:ext cx="360040" cy="1440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2B9CDF8-0F95-43B3-836B-831F857B326B}"/>
              </a:ext>
            </a:extLst>
          </p:cNvPr>
          <p:cNvSpPr txBox="1">
            <a:spLocks/>
          </p:cNvSpPr>
          <p:nvPr/>
        </p:nvSpPr>
        <p:spPr>
          <a:xfrm>
            <a:off x="5274175" y="835831"/>
            <a:ext cx="3631385" cy="539307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500" b="1" dirty="0"/>
              <a:t>// main </a:t>
            </a:r>
            <a:r>
              <a:rPr lang="ko-KR" altLang="en-US" sz="1500" b="1" dirty="0"/>
              <a:t>참고 코드</a:t>
            </a:r>
            <a:endParaRPr lang="en-US" altLang="ko-KR" sz="1500" b="1" dirty="0"/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"core_cm3.h"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</a:t>
            </a:r>
            <a:r>
              <a:rPr lang="en-US" altLang="ko-KR" sz="900" b="1" dirty="0" err="1"/>
              <a:t>misc.h</a:t>
            </a:r>
            <a:r>
              <a:rPr lang="en-US" altLang="ko-KR" sz="900" b="1" dirty="0"/>
              <a:t>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"stm32f10x_gpio.h"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"stm32f10x_rcc.h"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"stm32f10x_usart.h"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"stm32f10x_adc.h"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</a:t>
            </a:r>
            <a:r>
              <a:rPr lang="en-US" altLang="ko-KR" sz="900" b="1" dirty="0" err="1"/>
              <a:t>lcd.h</a:t>
            </a:r>
            <a:r>
              <a:rPr lang="en-US" altLang="ko-KR" sz="900" b="1" dirty="0"/>
              <a:t>"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#include "</a:t>
            </a:r>
            <a:r>
              <a:rPr lang="en-US" altLang="ko-KR" sz="900" b="1" dirty="0" err="1"/>
              <a:t>touch.h</a:t>
            </a:r>
            <a:r>
              <a:rPr lang="en-US" altLang="ko-KR" sz="900" b="1" dirty="0"/>
              <a:t>"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int color[12] = {WHITE,CYAN,BLUE,RED,MAGENTA,LGRAY,GREEN,YELLOW,BROWN,BRRED,GRAY};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int main() {</a:t>
            </a:r>
          </a:p>
          <a:p>
            <a:pPr marL="0" indent="0">
              <a:buFont typeface="Arial" pitchFamily="34" charset="0"/>
              <a:buNone/>
            </a:pPr>
            <a:endParaRPr lang="en-US" altLang="ko-KR" sz="900" b="1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// </a:t>
            </a:r>
            <a:r>
              <a:rPr lang="en-US" altLang="ko-KR" sz="900" b="1" dirty="0">
                <a:solidFill>
                  <a:srgbClr val="FF0000"/>
                </a:solidFill>
              </a:rPr>
              <a:t>LCD </a:t>
            </a:r>
            <a:r>
              <a:rPr lang="ko-KR" altLang="en-US" sz="900" b="1" dirty="0">
                <a:solidFill>
                  <a:srgbClr val="FF0000"/>
                </a:solidFill>
              </a:rPr>
              <a:t>관련 설정은 </a:t>
            </a:r>
            <a:r>
              <a:rPr lang="en-US" altLang="ko-KR" sz="900" b="1" dirty="0" err="1">
                <a:solidFill>
                  <a:srgbClr val="FF0000"/>
                </a:solidFill>
              </a:rPr>
              <a:t>LCD_Init</a:t>
            </a:r>
            <a:r>
              <a:rPr lang="ko-KR" altLang="en-US" sz="900" b="1" dirty="0">
                <a:solidFill>
                  <a:srgbClr val="FF0000"/>
                </a:solidFill>
              </a:rPr>
              <a:t>에 구현되어 있으므로 여기서 할 필요 없음</a:t>
            </a:r>
            <a:endParaRPr lang="en-US" altLang="ko-KR" sz="900" b="1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SystemInit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RCC_Configure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GPIO_Configure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ADC_Configure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NVIC_Configure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// ------------------------------------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LCD_Init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Touch_Configuration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Touch_Adjust</a:t>
            </a:r>
            <a:r>
              <a:rPr lang="en-US" altLang="ko-KR" sz="900" dirty="0"/>
              <a:t>();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 err="1"/>
              <a:t>LCD_Clear</a:t>
            </a:r>
            <a:r>
              <a:rPr lang="en-US" altLang="ko-KR" sz="900" dirty="0"/>
              <a:t>(WHITE);</a:t>
            </a:r>
          </a:p>
          <a:p>
            <a:pPr marL="0" indent="0">
              <a:buFont typeface="Arial" pitchFamily="34" charset="0"/>
              <a:buNone/>
            </a:pP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b="1" dirty="0"/>
              <a:t>while(1){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// </a:t>
            </a:r>
            <a:r>
              <a:rPr lang="en-US" altLang="ko-KR" sz="1000" b="1" u="sng" dirty="0"/>
              <a:t>TODO : LCD </a:t>
            </a:r>
            <a:r>
              <a:rPr lang="ko-KR" altLang="en-US" sz="1000" b="1" u="sng" dirty="0"/>
              <a:t>값 출력 및 터치 좌표 읽기</a:t>
            </a:r>
            <a:endParaRPr lang="ko-KR" altLang="en-US" sz="900" dirty="0"/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900" dirty="0"/>
              <a:t>}</a:t>
            </a:r>
            <a:endParaRPr lang="ko-KR" altLang="en-US" sz="9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35C3092-77E2-4B56-8F01-18ABA057934D}"/>
              </a:ext>
            </a:extLst>
          </p:cNvPr>
          <p:cNvSpPr txBox="1">
            <a:spLocks/>
          </p:cNvSpPr>
          <p:nvPr/>
        </p:nvSpPr>
        <p:spPr>
          <a:xfrm>
            <a:off x="323528" y="908721"/>
            <a:ext cx="4888642" cy="525658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/>
              <a:t>// ADC </a:t>
            </a:r>
            <a:r>
              <a:rPr lang="ko-KR" altLang="en-US" sz="1600" b="1" dirty="0"/>
              <a:t>구조체 관련 코드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/>
              <a:t>// ADC</a:t>
            </a:r>
            <a:r>
              <a:rPr lang="ko-KR" altLang="en-US" sz="1600" b="1" dirty="0"/>
              <a:t> 값 읽기는 인터럽트 이용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050" dirty="0"/>
              <a:t>uint16_t value -&gt; </a:t>
            </a:r>
            <a:r>
              <a:rPr lang="ko-KR" altLang="en-US" sz="1050" dirty="0" err="1"/>
              <a:t>센서값</a:t>
            </a:r>
            <a:r>
              <a:rPr lang="ko-KR" altLang="en-US" sz="1050" dirty="0"/>
              <a:t> 전역 변수 설정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ADC1</a:t>
            </a:r>
            <a:r>
              <a:rPr lang="ko-KR" altLang="en-US" sz="1050" dirty="0"/>
              <a:t>사용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b="1" dirty="0"/>
              <a:t>// ADC </a:t>
            </a:r>
            <a:r>
              <a:rPr lang="ko-KR" altLang="en-US" sz="1050" b="1" dirty="0"/>
              <a:t>설정 함수 안에서 사용될 함수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레퍼런스 참조</a:t>
            </a:r>
            <a:r>
              <a:rPr lang="en-US" altLang="ko-KR" sz="1050" b="1" dirty="0"/>
              <a:t>)</a:t>
            </a:r>
          </a:p>
          <a:p>
            <a:pPr marL="0" indent="0">
              <a:buNone/>
            </a:pPr>
            <a:r>
              <a:rPr lang="en-US" altLang="ko-KR" sz="1050" dirty="0" err="1"/>
              <a:t>ADC_Init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ADC_RegularChannelConfig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ADC_ITConfig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ADC_Cmd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ADC_ResetCalibration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While(</a:t>
            </a:r>
            <a:r>
              <a:rPr lang="en-US" altLang="ko-KR" sz="1050" dirty="0" err="1"/>
              <a:t>ADC_GetResetCalibrationStatus</a:t>
            </a:r>
            <a:r>
              <a:rPr lang="en-US" altLang="ko-KR" sz="1050" dirty="0"/>
              <a:t>)-&gt;while </a:t>
            </a:r>
            <a:r>
              <a:rPr lang="ko-KR" altLang="en-US" sz="1050" dirty="0"/>
              <a:t>사용하여 체크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ADC_StartCalibration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While(</a:t>
            </a:r>
            <a:r>
              <a:rPr lang="en-US" altLang="ko-KR" sz="1050" dirty="0" err="1"/>
              <a:t>ADC_GetCalibrationStatus</a:t>
            </a:r>
            <a:r>
              <a:rPr lang="en-US" altLang="ko-KR" sz="1050" dirty="0"/>
              <a:t>) -&gt;while </a:t>
            </a:r>
            <a:r>
              <a:rPr lang="ko-KR" altLang="en-US" sz="1050" dirty="0"/>
              <a:t>사용하여 체크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 err="1"/>
              <a:t>ADC_SoftwareStartConvCmd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-----------</a:t>
            </a:r>
          </a:p>
          <a:p>
            <a:pPr marL="0" indent="0">
              <a:buNone/>
            </a:pPr>
            <a:r>
              <a:rPr lang="en-US" altLang="ko-KR" sz="1050" b="1" dirty="0"/>
              <a:t>// handler </a:t>
            </a:r>
            <a:r>
              <a:rPr lang="ko-KR" altLang="en-US" sz="1050" b="1" dirty="0" err="1"/>
              <a:t>콜백</a:t>
            </a:r>
            <a:r>
              <a:rPr lang="ko-KR" altLang="en-US" sz="1050" b="1" dirty="0"/>
              <a:t> 함수 안에서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dirty="0" err="1"/>
              <a:t>ADC_GetITStatus</a:t>
            </a:r>
            <a:r>
              <a:rPr lang="en-US" altLang="ko-KR" sz="1050" dirty="0"/>
              <a:t>-&gt;</a:t>
            </a:r>
            <a:r>
              <a:rPr lang="ko-KR" altLang="en-US" sz="1050" dirty="0"/>
              <a:t>체크</a:t>
            </a:r>
            <a:endParaRPr lang="en-US" altLang="ko-KR" sz="1050" i="1" dirty="0"/>
          </a:p>
          <a:p>
            <a:pPr marL="0" indent="0">
              <a:buNone/>
            </a:pPr>
            <a:r>
              <a:rPr lang="en-US" altLang="ko-KR" sz="1050" dirty="0"/>
              <a:t>value = </a:t>
            </a:r>
            <a:r>
              <a:rPr lang="en-US" altLang="ko-KR" sz="1050" dirty="0" err="1"/>
              <a:t>ADC_GetConversionValue</a:t>
            </a:r>
            <a:r>
              <a:rPr lang="en-US" altLang="ko-KR" sz="1050" dirty="0"/>
              <a:t>(ADC1);</a:t>
            </a:r>
          </a:p>
          <a:p>
            <a:pPr marL="0" indent="0">
              <a:buNone/>
            </a:pPr>
            <a:r>
              <a:rPr lang="en-US" altLang="ko-KR" sz="1050" dirty="0" err="1"/>
              <a:t>ADC_ClearITPendingBit</a:t>
            </a:r>
            <a:endParaRPr lang="en-US" altLang="ko-KR" sz="105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113FC03-B38C-4AD8-82FA-E356B88DF861}"/>
              </a:ext>
            </a:extLst>
          </p:cNvPr>
          <p:cNvCxnSpPr/>
          <p:nvPr/>
        </p:nvCxnSpPr>
        <p:spPr>
          <a:xfrm>
            <a:off x="4644008" y="1477260"/>
            <a:ext cx="0" cy="4544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2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4896544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 dirty="0"/>
              <a:t>11</a:t>
            </a:r>
            <a:r>
              <a:rPr lang="ko-KR" altLang="en-US" sz="1800" dirty="0"/>
              <a:t>주차 예비 발표 준비 내용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Timer</a:t>
            </a:r>
            <a:r>
              <a:rPr lang="ko-KR" altLang="en-US" dirty="0"/>
              <a:t>에 관하여 자세하게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STM32</a:t>
            </a:r>
            <a:r>
              <a:rPr lang="ko-KR" altLang="en-US" dirty="0"/>
              <a:t>의 </a:t>
            </a:r>
            <a:r>
              <a:rPr lang="en-US" altLang="ko-KR" dirty="0"/>
              <a:t>Timer </a:t>
            </a:r>
            <a:r>
              <a:rPr lang="ko-KR" altLang="en-US" dirty="0"/>
              <a:t>종류 및 각각의 기능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STM32</a:t>
            </a:r>
            <a:r>
              <a:rPr lang="ko-KR" altLang="en-US" dirty="0"/>
              <a:t>의 </a:t>
            </a:r>
            <a:r>
              <a:rPr lang="en-US" altLang="ko-KR" dirty="0"/>
              <a:t>Timer </a:t>
            </a:r>
            <a:r>
              <a:rPr lang="ko-KR" altLang="en-US" dirty="0"/>
              <a:t>회로 및 동작 방법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en-US" altLang="ko-KR" dirty="0"/>
              <a:t>TIM2</a:t>
            </a:r>
            <a:r>
              <a:rPr lang="ko-KR" altLang="en-US" dirty="0"/>
              <a:t>에 설정한 </a:t>
            </a:r>
            <a:r>
              <a:rPr lang="en-US" altLang="ko-KR" dirty="0"/>
              <a:t>interrupt</a:t>
            </a:r>
            <a:r>
              <a:rPr lang="ko-KR" altLang="en-US" dirty="0"/>
              <a:t>가 언제 발생하는지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분주 계산 방법에 관하여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PWM</a:t>
            </a:r>
            <a:r>
              <a:rPr lang="ko-KR" altLang="en-US" dirty="0"/>
              <a:t>에 대하여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15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54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6" y="769760"/>
            <a:ext cx="4330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  <a:p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LCD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 출력 업데이트는 터치 때만 되면 됩니다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실시간으로 계속 바뀔 필요 없음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520" y="2927820"/>
            <a:ext cx="849694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323528" y="5187311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1E602A-B32E-4E32-A897-BF6156B16A2A}"/>
              </a:ext>
            </a:extLst>
          </p:cNvPr>
          <p:cNvSpPr/>
          <p:nvPr/>
        </p:nvSpPr>
        <p:spPr>
          <a:xfrm>
            <a:off x="251520" y="3700677"/>
            <a:ext cx="7992888" cy="976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및 소스 코드 및 실험 동작 영상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 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보고서와 </a:t>
            </a:r>
            <a:r>
              <a:rPr lang="ko-KR" altLang="en-US" sz="1400" b="1" dirty="0" err="1">
                <a:latin typeface="+mj-lt"/>
                <a:cs typeface="Times New Roman" panose="02020603050405020304" pitchFamily="18" charset="0"/>
              </a:rPr>
              <a:t>동작영상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en-US" sz="14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40C22A-34E0-49A0-9E94-2B689A68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855" y="503720"/>
            <a:ext cx="4090964" cy="27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10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/>
              <a:t>LCD </a:t>
            </a:r>
            <a:r>
              <a:rPr lang="ko-KR" altLang="en-US" sz="2000" dirty="0"/>
              <a:t>및 </a:t>
            </a:r>
            <a:r>
              <a:rPr lang="en-US" altLang="ko-KR" sz="2000" dirty="0"/>
              <a:t>ADC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TFT-LCD</a:t>
            </a:r>
            <a:r>
              <a:rPr lang="ko-KR" altLang="en-US" dirty="0"/>
              <a:t>의 원리와 동작 방법에 대한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TFT-LCD</a:t>
            </a:r>
            <a:r>
              <a:rPr lang="ko-KR" altLang="en-US" dirty="0"/>
              <a:t> 라이브러리 작성과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TFT-LCD</a:t>
            </a:r>
            <a:r>
              <a:rPr lang="ko-KR" altLang="en-US" dirty="0"/>
              <a:t> </a:t>
            </a:r>
            <a:r>
              <a:rPr lang="en-US" altLang="ko-KR" dirty="0"/>
              <a:t>Touch </a:t>
            </a:r>
            <a:r>
              <a:rPr lang="ko-KR" altLang="en-US" dirty="0"/>
              <a:t>동작 제어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ADC</a:t>
            </a:r>
            <a:r>
              <a:rPr lang="ko-KR" altLang="en-US" dirty="0"/>
              <a:t> 개념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조도 센서 사용 방법 학습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TFT-LCD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23528" y="1406715"/>
            <a:ext cx="8424862" cy="42490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초 박막 액정표시장치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액체와 고체의 중간 특성을 가진 액정의 상태 변화와 </a:t>
            </a:r>
            <a:r>
              <a:rPr lang="ko-KR" altLang="en-US" dirty="0" err="1"/>
              <a:t>편광판의</a:t>
            </a:r>
            <a:r>
              <a:rPr lang="ko-KR" altLang="en-US" dirty="0"/>
              <a:t> 편광 성질을 이용하여 통과하는 빛의 양을 조절함으로써 정보를 표시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RGB</a:t>
            </a:r>
            <a:r>
              <a:rPr lang="ko-KR" altLang="en-US" dirty="0"/>
              <a:t> 픽셀이 유리판에 코딩 되어 컬러 영상을 구현하는 </a:t>
            </a:r>
            <a:r>
              <a:rPr lang="en-US" altLang="ko-KR" dirty="0"/>
              <a:t>Color Filter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액정을 제어하기 위해 </a:t>
            </a:r>
            <a:r>
              <a:rPr lang="ko-KR" altLang="en-US" dirty="0" err="1"/>
              <a:t>조박형</a:t>
            </a:r>
            <a:r>
              <a:rPr lang="ko-KR" altLang="en-US" dirty="0"/>
              <a:t> 유리 기판 위에 반도체 막을 형성한 회로인 </a:t>
            </a:r>
            <a:r>
              <a:rPr lang="en-US" altLang="ko-KR" dirty="0"/>
              <a:t>TFT</a:t>
            </a:r>
            <a:r>
              <a:rPr lang="ko-KR" altLang="en-US" dirty="0"/>
              <a:t> 기판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Filter</a:t>
            </a:r>
            <a:r>
              <a:rPr lang="ko-KR" altLang="en-US" dirty="0"/>
              <a:t>와 기판 사이에 주입된 액정과 광원인 </a:t>
            </a:r>
            <a:r>
              <a:rPr lang="en-US" altLang="ko-KR" dirty="0"/>
              <a:t>Black light unit</a:t>
            </a:r>
            <a:r>
              <a:rPr lang="ko-KR" altLang="en-US" dirty="0" err="1"/>
              <a:t>으로</a:t>
            </a:r>
            <a:r>
              <a:rPr lang="ko-KR" altLang="en-US" dirty="0"/>
              <a:t> 구성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E168F-3253-AB42-A914-3761471B3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0" b="19330"/>
          <a:stretch/>
        </p:blipFill>
        <p:spPr>
          <a:xfrm>
            <a:off x="3059832" y="4252628"/>
            <a:ext cx="3024336" cy="18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1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TFT-LCD </a:t>
            </a:r>
            <a:r>
              <a:rPr lang="ko-KR" altLang="en-US" dirty="0"/>
              <a:t>연결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916831"/>
            <a:ext cx="8424862" cy="42490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보드와 </a:t>
            </a:r>
            <a:r>
              <a:rPr lang="en-US" altLang="ko-KR" dirty="0"/>
              <a:t>LCD</a:t>
            </a:r>
            <a:r>
              <a:rPr lang="ko-KR" altLang="en-US" dirty="0" err="1"/>
              <a:t>를</a:t>
            </a:r>
            <a:r>
              <a:rPr lang="ko-KR" altLang="en-US" dirty="0"/>
              <a:t> 연결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A55778-03AB-F845-A96C-BE51B7DB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02572" y="-1293"/>
            <a:ext cx="1762034" cy="3673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0DD653-B318-2E41-BB76-028F1FE25F18}"/>
              </a:ext>
            </a:extLst>
          </p:cNvPr>
          <p:cNvSpPr/>
          <p:nvPr/>
        </p:nvSpPr>
        <p:spPr>
          <a:xfrm>
            <a:off x="6156176" y="1724201"/>
            <a:ext cx="1800200" cy="336647"/>
          </a:xfrm>
          <a:prstGeom prst="rect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99282-B86D-4E0B-9693-DF81EF39C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76592" y="1171808"/>
            <a:ext cx="3617256" cy="60033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6C5986-3878-3A43-901F-1443C9131691}"/>
              </a:ext>
            </a:extLst>
          </p:cNvPr>
          <p:cNvSpPr/>
          <p:nvPr/>
        </p:nvSpPr>
        <p:spPr>
          <a:xfrm rot="16200000">
            <a:off x="509406" y="3902910"/>
            <a:ext cx="2040690" cy="75590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070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TFT-LCD Pin</a:t>
            </a:r>
            <a:r>
              <a:rPr lang="ko-KR" altLang="en-US" dirty="0"/>
              <a:t>맵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FA9B09-78A7-4E63-8605-98CB4A5D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9306"/>
            <a:ext cx="7687748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7"/>
          </p:nvPr>
        </p:nvSpPr>
        <p:spPr>
          <a:xfrm>
            <a:off x="395288" y="1412776"/>
            <a:ext cx="8424862" cy="5203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각 신호들이 시간 별로 처리되는 과정을 그림으로 나타냄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36EEB3-110D-45E4-87A9-16007BB7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70" y="1801498"/>
            <a:ext cx="5452197" cy="44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8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내용</a:t>
            </a:r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Timing Diagram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11178" y="2199232"/>
                <a:ext cx="8424862" cy="4249019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Low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High</a:t>
                </a:r>
                <a:r>
                  <a:rPr lang="ko-KR" altLang="en-US" dirty="0"/>
                  <a:t>로 올라가는 구간을 </a:t>
                </a:r>
                <a:r>
                  <a:rPr lang="en-US" altLang="ko-KR" dirty="0"/>
                  <a:t>Rising Edge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High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Low</a:t>
                </a:r>
                <a:r>
                  <a:rPr lang="ko-KR" altLang="en-US" dirty="0"/>
                  <a:t>로 떨어지는 구간을 </a:t>
                </a:r>
                <a:r>
                  <a:rPr lang="en-US" altLang="ko-KR" dirty="0"/>
                  <a:t>Falling Edge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 처럼 교차 형태를 취하고 있으면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High / Low</a:t>
                </a:r>
                <a:r>
                  <a:rPr lang="ko-KR" altLang="en-US" dirty="0"/>
                  <a:t> 둘 중 하나의 값을 가질 수 있다는 것을 의미</a:t>
                </a: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11178" y="2199232"/>
                <a:ext cx="8424862" cy="4249019"/>
              </a:xfrm>
              <a:blipFill>
                <a:blip r:embed="rId2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378BDC0D-634E-7F4D-910E-34A76DAA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" t="4658" r="1000" b="51546"/>
          <a:stretch/>
        </p:blipFill>
        <p:spPr>
          <a:xfrm>
            <a:off x="3203848" y="1196752"/>
            <a:ext cx="5728974" cy="223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432B3-C447-3A40-8A1F-727589025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950" y="3915697"/>
            <a:ext cx="3238306" cy="8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7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21011</TotalTime>
  <Words>1091</Words>
  <Application>Microsoft Office PowerPoint</Application>
  <PresentationFormat>화면 슬라이드 쇼(4:3)</PresentationFormat>
  <Paragraphs>232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Cambria Math</vt:lpstr>
      <vt:lpstr>Wingdings</vt:lpstr>
      <vt:lpstr>Office 테마</vt:lpstr>
      <vt:lpstr>임베디드 시스템 설계 및 실험 화요일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ChoYong Hun</cp:lastModifiedBy>
  <cp:revision>924</cp:revision>
  <cp:lastPrinted>2020-06-10T01:30:43Z</cp:lastPrinted>
  <dcterms:created xsi:type="dcterms:W3CDTF">2013-02-28T11:21:25Z</dcterms:created>
  <dcterms:modified xsi:type="dcterms:W3CDTF">2023-11-07T06:17:53Z</dcterms:modified>
</cp:coreProperties>
</file>